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3" r:id="rId3"/>
    <p:sldId id="258" r:id="rId4"/>
    <p:sldId id="313" r:id="rId5"/>
    <p:sldId id="288" r:id="rId6"/>
    <p:sldId id="309" r:id="rId7"/>
    <p:sldId id="289" r:id="rId8"/>
    <p:sldId id="290" r:id="rId9"/>
    <p:sldId id="291" r:id="rId10"/>
    <p:sldId id="294" r:id="rId11"/>
    <p:sldId id="295" r:id="rId12"/>
    <p:sldId id="311" r:id="rId13"/>
    <p:sldId id="297" r:id="rId14"/>
    <p:sldId id="262" r:id="rId15"/>
    <p:sldId id="306" r:id="rId16"/>
    <p:sldId id="263" r:id="rId17"/>
    <p:sldId id="305" r:id="rId18"/>
    <p:sldId id="261" r:id="rId19"/>
    <p:sldId id="312" r:id="rId20"/>
    <p:sldId id="303" r:id="rId21"/>
    <p:sldId id="270" r:id="rId22"/>
    <p:sldId id="308" r:id="rId23"/>
    <p:sldId id="314" r:id="rId24"/>
    <p:sldId id="315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/>
          <a:lstStyle/>
          <a:p>
            <a:r>
              <a:rPr lang="en-GB" dirty="0" smtClean="0"/>
              <a:t>Research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Dr Julia </a:t>
            </a:r>
            <a:r>
              <a:rPr lang="en-GB" dirty="0" err="1" smtClean="0"/>
              <a:t>Handl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8" descr="MBS_2SPE_U_cropped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9163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909"/>
            <a:ext cx="8229600" cy="410229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Do I use reading lists selectively?</a:t>
            </a:r>
          </a:p>
          <a:p>
            <a:r>
              <a:rPr lang="en-GB" sz="2800" dirty="0" smtClean="0"/>
              <a:t>Do I find information quickly?</a:t>
            </a:r>
          </a:p>
          <a:p>
            <a:r>
              <a:rPr lang="en-GB" sz="2800" dirty="0" smtClean="0"/>
              <a:t>Do I select the relevant parts of the book or paper? </a:t>
            </a:r>
          </a:p>
          <a:p>
            <a:r>
              <a:rPr lang="en-GB" sz="2800" dirty="0" smtClean="0"/>
              <a:t>Do I use photocopies (and highlighter pens?)</a:t>
            </a:r>
          </a:p>
          <a:p>
            <a:r>
              <a:rPr lang="en-GB" sz="2800" dirty="0" smtClean="0"/>
              <a:t>Do I note down the main ideas?</a:t>
            </a:r>
          </a:p>
          <a:p>
            <a:r>
              <a:rPr lang="en-GB" sz="2800" dirty="0" smtClean="0"/>
              <a:t>Do I vary reading speed and method?</a:t>
            </a:r>
          </a:p>
          <a:p>
            <a:r>
              <a:rPr lang="en-GB" sz="2800" dirty="0" smtClean="0"/>
              <a:t>Do I know what I am looking for?</a:t>
            </a:r>
          </a:p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reading</a:t>
            </a:r>
            <a:endParaRPr lang="en-GB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19600" y="228598"/>
            <a:ext cx="4552950" cy="15718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400" b="1" i="1" dirty="0">
                <a:latin typeface="Tahoma" pitchFamily="34" charset="0"/>
              </a:rPr>
              <a:t>Amount of reading done is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400" b="1" i="1" dirty="0">
                <a:latin typeface="Tahoma" pitchFamily="34" charset="0"/>
              </a:rPr>
              <a:t>NOT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2400" b="1" i="1" dirty="0">
                <a:latin typeface="Tahoma" pitchFamily="34" charset="0"/>
              </a:rPr>
              <a:t>proportional to the final mark</a:t>
            </a:r>
            <a:endParaRPr lang="en-GB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Identify the line of reasoning</a:t>
            </a:r>
          </a:p>
          <a:p>
            <a:r>
              <a:rPr lang="en-GB" dirty="0" smtClean="0"/>
              <a:t>Critically evaluate the line of reasoning</a:t>
            </a:r>
          </a:p>
          <a:p>
            <a:pPr lvl="1"/>
            <a:r>
              <a:rPr lang="en-GB" dirty="0" smtClean="0"/>
              <a:t>Relevant and sufficient propositions</a:t>
            </a:r>
          </a:p>
          <a:p>
            <a:pPr lvl="1"/>
            <a:r>
              <a:rPr lang="en-GB" dirty="0" smtClean="0"/>
              <a:t>Logical progression</a:t>
            </a:r>
          </a:p>
          <a:p>
            <a:pPr lvl="1"/>
            <a:r>
              <a:rPr lang="en-GB" dirty="0" smtClean="0"/>
              <a:t>False premises</a:t>
            </a:r>
          </a:p>
          <a:p>
            <a:pPr lvl="1"/>
            <a:r>
              <a:rPr lang="en-GB" dirty="0" smtClean="0"/>
              <a:t>Flawed reasoning</a:t>
            </a:r>
          </a:p>
          <a:p>
            <a:pPr>
              <a:defRPr/>
            </a:pPr>
            <a:r>
              <a:rPr lang="en-GB" dirty="0" smtClean="0"/>
              <a:t>Question surface appearances</a:t>
            </a:r>
          </a:p>
          <a:p>
            <a:pPr>
              <a:defRPr/>
            </a:pPr>
            <a:r>
              <a:rPr lang="en-GB" dirty="0" smtClean="0"/>
              <a:t>Identify evidence in the text</a:t>
            </a:r>
          </a:p>
          <a:p>
            <a:pPr>
              <a:defRPr/>
            </a:pPr>
            <a:r>
              <a:rPr lang="en-GB" dirty="0" smtClean="0"/>
              <a:t>Evaluate the evidence</a:t>
            </a:r>
          </a:p>
          <a:p>
            <a:pPr>
              <a:defRPr/>
            </a:pPr>
            <a:r>
              <a:rPr lang="en-GB" dirty="0" smtClean="0"/>
              <a:t>Identify the writer’s conclusions</a:t>
            </a:r>
          </a:p>
          <a:p>
            <a:pPr>
              <a:defRPr/>
            </a:pPr>
            <a:r>
              <a:rPr lang="en-GB" dirty="0" smtClean="0"/>
              <a:t>Evaluate whether the evidence supports the conclusions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524000"/>
          <a:ext cx="71628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646216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 experiences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(A1)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research?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Presenting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a logical argument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A5)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Organization</a:t>
                      </a:r>
                      <a:r>
                        <a:rPr lang="en-GB" baseline="0" dirty="0" smtClean="0"/>
                        <a:t> skills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(A2)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Generating research ideas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(A3)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Writing</a:t>
                      </a:r>
                      <a:r>
                        <a:rPr lang="en-GB" baseline="0" dirty="0" smtClean="0"/>
                        <a:t> for different audiences</a:t>
                      </a:r>
                      <a:endParaRPr lang="en-GB" dirty="0" smtClean="0"/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3410">
                <a:tc>
                  <a:txBody>
                    <a:bodyPr/>
                    <a:lstStyle/>
                    <a:p>
                      <a:r>
                        <a:rPr lang="en-GB" dirty="0" smtClean="0"/>
                        <a:t>Smart / critical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research process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Plagiarism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(A6)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s</a:t>
            </a:r>
            <a:r>
              <a:rPr lang="en-US" dirty="0" smtClean="0"/>
              <a:t>tudy and investigation, especially to discover new facts.</a:t>
            </a:r>
            <a:br>
              <a:rPr lang="en-US" dirty="0" smtClean="0"/>
            </a:br>
            <a:r>
              <a:rPr lang="en-US" dirty="0" smtClean="0"/>
              <a:t>					</a:t>
            </a:r>
            <a:endParaRPr lang="en-US" sz="1400" dirty="0" smtClean="0"/>
          </a:p>
          <a:p>
            <a:r>
              <a:rPr lang="en-US" sz="2800" dirty="0" smtClean="0"/>
              <a:t>Includes conformation of existing facts, review of existing knowledge.</a:t>
            </a:r>
          </a:p>
          <a:p>
            <a:endParaRPr lang="en-US" sz="2800" dirty="0" smtClean="0"/>
          </a:p>
          <a:p>
            <a:r>
              <a:rPr lang="en-US" sz="2800" dirty="0" smtClean="0"/>
              <a:t>Pure / basic versus applied research.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research?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Activity 3: Generating research ideas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3733800" y="1219200"/>
            <a:ext cx="4038600" cy="521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ideas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415490"/>
          <a:ext cx="8229600" cy="445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8070">
                <a:tc>
                  <a:txBody>
                    <a:bodyPr/>
                    <a:lstStyle/>
                    <a:p>
                      <a:r>
                        <a:rPr lang="en-US" dirty="0" smtClean="0"/>
                        <a:t>Rational thinking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Creative thinking</a:t>
                      </a:r>
                      <a:endParaRPr lang="en-US" dirty="0"/>
                    </a:p>
                  </a:txBody>
                  <a:tcPr/>
                </a:tc>
              </a:tr>
              <a:tr h="21593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Examining your own strengths 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and interests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Looking at past project titles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Discussion with peers / supervisor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Searching the literature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Searching the media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Keeping a notebook of ideas (you </a:t>
                      </a:r>
                      <a:r>
                        <a:rPr lang="en-US" sz="2000" dirty="0" smtClean="0"/>
                        <a:t>can </a:t>
                      </a:r>
                      <a:r>
                        <a:rPr lang="en-US" sz="2000" dirty="0" smtClean="0"/>
                        <a:t>start with this NOW!)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Exploring personal preferences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using past projects</a:t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Brainstorming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15309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M. Saunders, P. Lewis and A </a:t>
            </a:r>
            <a:r>
              <a:rPr lang="en-US" sz="1400" dirty="0" err="1" smtClean="0"/>
              <a:t>Thornhill</a:t>
            </a:r>
            <a:r>
              <a:rPr lang="en-US" sz="1400" dirty="0" smtClean="0"/>
              <a:t>, Research Methods for Business Students, Prentice Hall,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 </a:t>
            </a:r>
            <a:endParaRPr lang="en-GB" dirty="0" smtClean="0"/>
          </a:p>
          <a:p>
            <a:r>
              <a:rPr lang="en-GB" dirty="0" smtClean="0"/>
              <a:t>Impact / applicability</a:t>
            </a:r>
          </a:p>
          <a:p>
            <a:r>
              <a:rPr lang="en-GB" dirty="0" smtClean="0"/>
              <a:t>Ability to generalize</a:t>
            </a:r>
            <a:endParaRPr lang="en-GB" dirty="0" smtClean="0"/>
          </a:p>
          <a:p>
            <a:r>
              <a:rPr lang="en-GB" dirty="0" smtClean="0"/>
              <a:t>Originality</a:t>
            </a:r>
          </a:p>
          <a:p>
            <a:r>
              <a:rPr lang="en-US" dirty="0" smtClean="0"/>
              <a:t>Feasibility (access, quality of data, sound methodology, </a:t>
            </a:r>
            <a:r>
              <a:rPr lang="en-US" dirty="0" err="1" smtClean="0"/>
              <a:t>reproducability</a:t>
            </a:r>
            <a:r>
              <a:rPr lang="en-US" dirty="0" smtClean="0"/>
              <a:t>…)</a:t>
            </a:r>
            <a:endParaRPr lang="en-US" dirty="0" smtClean="0"/>
          </a:p>
          <a:p>
            <a:r>
              <a:rPr lang="en-GB" dirty="0" smtClean="0"/>
              <a:t>Well-defined topic and objectives</a:t>
            </a:r>
          </a:p>
          <a:p>
            <a:r>
              <a:rPr lang="en-GB" dirty="0" smtClean="0"/>
              <a:t>Objectivity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Aspects of a good research project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key difference between induction and deduction?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have chosen to undertake your research project following a deductive approach. What factors may cause you to work inductively, although deductively is your preferred choice?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Research: Induction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Deduction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6477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4953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Activity 4: The research process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953001"/>
            <a:ext cx="914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RESEARCH</a:t>
            </a:r>
            <a:endParaRPr lang="en-GB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524000"/>
          <a:ext cx="71628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646216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 experiences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(A1)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research?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Presenting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a logical argument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A5)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Organization</a:t>
                      </a:r>
                      <a:r>
                        <a:rPr lang="en-GB" baseline="0" dirty="0" smtClean="0"/>
                        <a:t> skills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(A2)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Generating research ideas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(A3)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Writing</a:t>
                      </a:r>
                      <a:r>
                        <a:rPr lang="en-GB" baseline="0" dirty="0" smtClean="0"/>
                        <a:t> for different audiences</a:t>
                      </a:r>
                      <a:endParaRPr lang="en-GB" dirty="0" smtClean="0"/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3410">
                <a:tc>
                  <a:txBody>
                    <a:bodyPr/>
                    <a:lstStyle/>
                    <a:p>
                      <a:r>
                        <a:rPr lang="en-GB" dirty="0" smtClean="0"/>
                        <a:t>Smart / critical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research process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Plagiarism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(A6)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524000"/>
          <a:ext cx="71628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646216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 experiences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(A1)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research?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Presenting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a logical argument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A5)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Organization</a:t>
                      </a:r>
                      <a:r>
                        <a:rPr lang="en-GB" baseline="0" dirty="0" smtClean="0"/>
                        <a:t> skills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(A2)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Generating research ideas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(A3)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Writing</a:t>
                      </a:r>
                      <a:r>
                        <a:rPr lang="en-GB" baseline="0" dirty="0" smtClean="0"/>
                        <a:t> for different audiences</a:t>
                      </a:r>
                      <a:endParaRPr lang="en-GB" dirty="0" smtClean="0"/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3410">
                <a:tc>
                  <a:txBody>
                    <a:bodyPr/>
                    <a:lstStyle/>
                    <a:p>
                      <a:r>
                        <a:rPr lang="en-GB" dirty="0" smtClean="0"/>
                        <a:t>Smart / critical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research process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Plagiarism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(A6)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 smtClean="0"/>
              <a:t>5: </a:t>
            </a:r>
            <a:r>
              <a:rPr lang="en-US" dirty="0" smtClean="0"/>
              <a:t>Good writing </a:t>
            </a:r>
            <a:endParaRPr lang="en-US" dirty="0"/>
          </a:p>
        </p:txBody>
      </p:sp>
      <p:pic>
        <p:nvPicPr>
          <p:cNvPr id="49154" name="Picture 2" descr="http://home.messiah.edu/~ab1418/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3990975" cy="514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Writing = Thinking</a:t>
            </a:r>
            <a:r>
              <a:rPr lang="en-GB" dirty="0" smtClean="0"/>
              <a:t>. Therefore, start early!</a:t>
            </a:r>
          </a:p>
          <a:p>
            <a:r>
              <a:rPr lang="en-GB" dirty="0" smtClean="0"/>
              <a:t>Maintain a clear message and logical argument throughout</a:t>
            </a:r>
          </a:p>
          <a:p>
            <a:r>
              <a:rPr lang="en-GB" dirty="0" smtClean="0"/>
              <a:t>Clear link between literature review and topic / research questions</a:t>
            </a:r>
          </a:p>
          <a:p>
            <a:r>
              <a:rPr lang="en-GB" dirty="0" smtClean="0"/>
              <a:t>Be </a:t>
            </a:r>
            <a:r>
              <a:rPr lang="en-GB" dirty="0" smtClean="0"/>
              <a:t>critical, objective and </a:t>
            </a:r>
            <a:r>
              <a:rPr lang="en-GB" dirty="0" smtClean="0"/>
              <a:t>fair </a:t>
            </a:r>
            <a:r>
              <a:rPr lang="en-GB" dirty="0" err="1" smtClean="0"/>
              <a:t>w.r.t</a:t>
            </a:r>
            <a:r>
              <a:rPr lang="en-GB" dirty="0" smtClean="0"/>
              <a:t>. the literature</a:t>
            </a:r>
          </a:p>
          <a:p>
            <a:r>
              <a:rPr lang="en-GB" dirty="0" smtClean="0"/>
              <a:t>Balanced and </a:t>
            </a:r>
            <a:r>
              <a:rPr lang="en-GB" dirty="0" smtClean="0"/>
              <a:t>logical structure</a:t>
            </a:r>
            <a:endParaRPr lang="en-GB" dirty="0" smtClean="0"/>
          </a:p>
          <a:p>
            <a:r>
              <a:rPr lang="en-GB" dirty="0" smtClean="0"/>
              <a:t>Reflection on strengths and limitations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Aspects of good writing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 smtClean="0"/>
              <a:t>i</a:t>
            </a:r>
            <a:r>
              <a:rPr lang="en-US" dirty="0" smtClean="0"/>
              <a:t>s necessarily catered towards an audience</a:t>
            </a:r>
          </a:p>
          <a:p>
            <a:r>
              <a:rPr lang="en-US" dirty="0" smtClean="0"/>
              <a:t>A</a:t>
            </a:r>
            <a:r>
              <a:rPr lang="en-US" dirty="0" smtClean="0"/>
              <a:t>ssumptions about background knowledge, interests, etc. </a:t>
            </a:r>
          </a:p>
          <a:p>
            <a:r>
              <a:rPr lang="en-US" dirty="0" smtClean="0"/>
              <a:t>In this course, you will encounter three different styles:</a:t>
            </a:r>
          </a:p>
          <a:p>
            <a:pPr lvl="1"/>
            <a:r>
              <a:rPr lang="en-US" dirty="0" smtClean="0"/>
              <a:t>Consulting or Managerial Report</a:t>
            </a:r>
          </a:p>
          <a:p>
            <a:pPr lvl="1"/>
            <a:r>
              <a:rPr lang="en-US" dirty="0" smtClean="0"/>
              <a:t>Academic Report</a:t>
            </a:r>
            <a:endParaRPr lang="en-US" dirty="0"/>
          </a:p>
          <a:p>
            <a:pPr lvl="1"/>
            <a:r>
              <a:rPr lang="en-US" dirty="0" smtClean="0"/>
              <a:t>Reflective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for different audiences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Activity 5: Plagiarism</a:t>
            </a:r>
            <a:endParaRPr lang="en-GB" dirty="0"/>
          </a:p>
        </p:txBody>
      </p:sp>
      <p:pic>
        <p:nvPicPr>
          <p:cNvPr id="50178" name="Picture 2" descr="http://vetahrix009.files.wordpress.com/2011/01/plagiarism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707571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fully understand what constitutes plagiarism at a UK </a:t>
            </a:r>
            <a:r>
              <a:rPr lang="en-US" dirty="0" smtClean="0"/>
              <a:t>university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Close books before you start writing, even if you are just writing notes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Avoiding accidental plagiarism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BS_2SPE_U_cropped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9163" cy="2444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85800"/>
            <a:ext cx="6553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 useful references: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M. Riley, R. Wood, M. Clark, E. </a:t>
            </a:r>
            <a:r>
              <a:rPr lang="en-GB" sz="2000" dirty="0" err="1" smtClean="0"/>
              <a:t>Wilkie</a:t>
            </a:r>
            <a:r>
              <a:rPr lang="en-GB" sz="2000" dirty="0" smtClean="0"/>
              <a:t> and E. </a:t>
            </a:r>
            <a:r>
              <a:rPr lang="en-GB" sz="2000" dirty="0" err="1" smtClean="0"/>
              <a:t>Szivas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0000"/>
                </a:solidFill>
              </a:rPr>
              <a:t>Researching and Writing Dissertations in Business and Managements</a:t>
            </a:r>
            <a:r>
              <a:rPr lang="en-GB" sz="2000" dirty="0" smtClean="0"/>
              <a:t>, Thomson Learning, 2001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M. Saunders, P. Lewis and A. </a:t>
            </a:r>
            <a:r>
              <a:rPr lang="en-GB" sz="2000" dirty="0" err="1" smtClean="0"/>
              <a:t>Thornhill</a:t>
            </a:r>
            <a:r>
              <a:rPr lang="en-GB" sz="2000" dirty="0" smtClean="0">
                <a:solidFill>
                  <a:srgbClr val="FF0000"/>
                </a:solidFill>
              </a:rPr>
              <a:t>, Research Methods for Business Students</a:t>
            </a:r>
            <a:r>
              <a:rPr lang="en-GB" sz="2000" dirty="0" smtClean="0"/>
              <a:t>, Prentice Hall, 2007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S. Cottrell, </a:t>
            </a:r>
            <a:r>
              <a:rPr lang="en-GB" sz="2000" dirty="0" smtClean="0">
                <a:solidFill>
                  <a:srgbClr val="FF0000"/>
                </a:solidFill>
              </a:rPr>
              <a:t>The Study Skills Handbook</a:t>
            </a:r>
            <a:r>
              <a:rPr lang="en-GB" sz="2000" dirty="0" smtClean="0"/>
              <a:t>, Palgrave, 2008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N. </a:t>
            </a:r>
            <a:r>
              <a:rPr lang="en-GB" sz="2000" dirty="0" err="1" smtClean="0"/>
              <a:t>Proudlove</a:t>
            </a:r>
            <a:r>
              <a:rPr lang="en-GB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Guidance on Submission </a:t>
            </a:r>
            <a:r>
              <a:rPr lang="en-US" sz="2000" dirty="0" smtClean="0">
                <a:solidFill>
                  <a:srgbClr val="FF0000"/>
                </a:solidFill>
              </a:rPr>
              <a:t>Styles</a:t>
            </a:r>
            <a:r>
              <a:rPr lang="en-US" sz="2000" dirty="0" smtClean="0"/>
              <a:t>, BB9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solidFill>
                  <a:srgbClr val="00B050"/>
                </a:solidFill>
              </a:rPr>
              <a:t>Contact: 	Julia </a:t>
            </a:r>
            <a:r>
              <a:rPr lang="en-GB" sz="2000" dirty="0" err="1" smtClean="0">
                <a:solidFill>
                  <a:srgbClr val="00B050"/>
                </a:solidFill>
              </a:rPr>
              <a:t>Handl</a:t>
            </a:r>
            <a:r>
              <a:rPr lang="en-GB" sz="2000" dirty="0" smtClean="0">
                <a:solidFill>
                  <a:srgbClr val="00B050"/>
                </a:solidFill>
              </a:rPr>
              <a:t>, </a:t>
            </a:r>
            <a:r>
              <a:rPr lang="en-GB" sz="2000" dirty="0" smtClean="0">
                <a:solidFill>
                  <a:srgbClr val="00B050"/>
                </a:solidFill>
              </a:rPr>
              <a:t>j.handl@mbs.ac.uk </a:t>
            </a:r>
            <a:br>
              <a:rPr lang="en-GB" sz="2000" dirty="0" smtClean="0">
                <a:solidFill>
                  <a:srgbClr val="00B050"/>
                </a:solidFill>
              </a:rPr>
            </a:br>
            <a:r>
              <a:rPr lang="en-GB" sz="2000" dirty="0" smtClean="0">
                <a:solidFill>
                  <a:srgbClr val="00B050"/>
                </a:solidFill>
              </a:rPr>
              <a:t>		F39</a:t>
            </a:r>
            <a:r>
              <a:rPr lang="en-GB" sz="2000" dirty="0" smtClean="0">
                <a:solidFill>
                  <a:srgbClr val="00B050"/>
                </a:solidFill>
              </a:rPr>
              <a:t>, MBS East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Taking responsibility for your own learning is essential in a post-graduate </a:t>
            </a:r>
            <a:r>
              <a:rPr lang="en-GB" dirty="0" smtClean="0"/>
              <a:t>degree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Variety of courses / assessment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Individual summer research project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Dissertation + Different styles of reports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524000"/>
          <a:ext cx="71628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646216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Learning experiences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(A1)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research?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Presenting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a logical argument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A5)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15387">
                <a:tc>
                  <a:txBody>
                    <a:bodyPr/>
                    <a:lstStyle/>
                    <a:p>
                      <a:r>
                        <a:rPr lang="en-GB" dirty="0" smtClean="0"/>
                        <a:t>Organization</a:t>
                      </a:r>
                      <a:r>
                        <a:rPr lang="en-GB" baseline="0" dirty="0" smtClean="0"/>
                        <a:t> skills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(A2)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Generating research ideas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(A3)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Writing</a:t>
                      </a:r>
                      <a:r>
                        <a:rPr lang="en-GB" baseline="0" dirty="0" smtClean="0"/>
                        <a:t> for different audiences</a:t>
                      </a:r>
                      <a:endParaRPr lang="en-GB" dirty="0" smtClean="0"/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3410">
                <a:tc>
                  <a:txBody>
                    <a:bodyPr/>
                    <a:lstStyle/>
                    <a:p>
                      <a:r>
                        <a:rPr lang="en-GB" dirty="0" smtClean="0"/>
                        <a:t>Smart / critical 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research process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(A4)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Plagiarism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(A6)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1: Your learning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87" y="1295400"/>
            <a:ext cx="7183414" cy="49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772400" cy="61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your </a:t>
            </a:r>
            <a:r>
              <a:rPr lang="en-GB" dirty="0" smtClean="0"/>
              <a:t>own learning preferences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Adapt your course to suit </a:t>
            </a:r>
            <a:r>
              <a:rPr lang="en-GB" dirty="0" smtClean="0"/>
              <a:t>you, e.g. make sure to choose appropriate modules, </a:t>
            </a:r>
            <a:r>
              <a:rPr lang="en-GB" dirty="0" smtClean="0"/>
              <a:t>form a study group, identify additional materials, </a:t>
            </a:r>
            <a:r>
              <a:rPr lang="en-GB" dirty="0" smtClean="0"/>
              <a:t>...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Deep rather than surface learning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Activity 2: Organizing yourself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2167" t="31250" r="30893" b="11900"/>
          <a:stretch>
            <a:fillRect/>
          </a:stretch>
        </p:blipFill>
        <p:spPr bwMode="auto">
          <a:xfrm>
            <a:off x="3886200" y="12954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struggle with time management</a:t>
            </a:r>
          </a:p>
          <a:p>
            <a:r>
              <a:rPr lang="en-US" dirty="0" smtClean="0"/>
              <a:t>Often people appear a lot more organized &amp; confident than they really </a:t>
            </a:r>
            <a:r>
              <a:rPr lang="en-US" dirty="0" smtClean="0"/>
              <a:t>are</a:t>
            </a:r>
          </a:p>
          <a:p>
            <a:r>
              <a:rPr lang="en-US" b="1" dirty="0" smtClean="0"/>
              <a:t>Talk to each other and academic staff! </a:t>
            </a:r>
          </a:p>
          <a:p>
            <a:r>
              <a:rPr lang="en-US" dirty="0" smtClean="0"/>
              <a:t>Make use of available resources, e.g. books on study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skills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37000"/>
            <a:ext cx="2768600" cy="276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2367</TotalTime>
  <Words>632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Research Methods</vt:lpstr>
      <vt:lpstr>Today’s session</vt:lpstr>
      <vt:lpstr>Relevance</vt:lpstr>
      <vt:lpstr>Today’s session</vt:lpstr>
      <vt:lpstr>Activity 1: Your learning style</vt:lpstr>
      <vt:lpstr>Slide 6</vt:lpstr>
      <vt:lpstr>Learning styles</vt:lpstr>
      <vt:lpstr>Activity 2: Organizing yourself</vt:lpstr>
      <vt:lpstr>Organization skills</vt:lpstr>
      <vt:lpstr>Smart reading</vt:lpstr>
      <vt:lpstr>Critical reading</vt:lpstr>
      <vt:lpstr>Today’s session</vt:lpstr>
      <vt:lpstr>What is research?</vt:lpstr>
      <vt:lpstr>Activity 3: Generating research ideas</vt:lpstr>
      <vt:lpstr>Research ideas</vt:lpstr>
      <vt:lpstr>Aspects of a good research project</vt:lpstr>
      <vt:lpstr>Research: Induction vs Deduction</vt:lpstr>
      <vt:lpstr>Activity 4: The research process</vt:lpstr>
      <vt:lpstr>Today’s session</vt:lpstr>
      <vt:lpstr>Activity 5: Good writing </vt:lpstr>
      <vt:lpstr>Aspects of good writing</vt:lpstr>
      <vt:lpstr>Writing for different audiences</vt:lpstr>
      <vt:lpstr>Activity 5: Plagiarism</vt:lpstr>
      <vt:lpstr>Avoiding accidental plagiarism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jhandl</dc:creator>
  <cp:lastModifiedBy>jhandl</cp:lastModifiedBy>
  <cp:revision>97</cp:revision>
  <dcterms:created xsi:type="dcterms:W3CDTF">2006-08-16T00:00:00Z</dcterms:created>
  <dcterms:modified xsi:type="dcterms:W3CDTF">2011-09-20T12:22:56Z</dcterms:modified>
</cp:coreProperties>
</file>