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8DFFA-91EF-47C1-A787-C7BCF913DFFD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9D48-B121-4F1C-B88D-88224D57A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954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8DFFA-91EF-47C1-A787-C7BCF913DFFD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9D48-B121-4F1C-B88D-88224D57A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842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8DFFA-91EF-47C1-A787-C7BCF913DFFD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9D48-B121-4F1C-B88D-88224D57A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042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8DFFA-91EF-47C1-A787-C7BCF913DFFD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9D48-B121-4F1C-B88D-88224D57A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803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8DFFA-91EF-47C1-A787-C7BCF913DFFD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9D48-B121-4F1C-B88D-88224D57A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585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8DFFA-91EF-47C1-A787-C7BCF913DFFD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9D48-B121-4F1C-B88D-88224D57A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829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8DFFA-91EF-47C1-A787-C7BCF913DFFD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9D48-B121-4F1C-B88D-88224D57A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453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8DFFA-91EF-47C1-A787-C7BCF913DFFD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9D48-B121-4F1C-B88D-88224D57A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537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8DFFA-91EF-47C1-A787-C7BCF913DFFD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9D48-B121-4F1C-B88D-88224D57A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807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8DFFA-91EF-47C1-A787-C7BCF913DFFD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9D48-B121-4F1C-B88D-88224D57A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959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8DFFA-91EF-47C1-A787-C7BCF913DFFD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9D48-B121-4F1C-B88D-88224D57A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974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8DFFA-91EF-47C1-A787-C7BCF913DFFD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E9D48-B121-4F1C-B88D-88224D57A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569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Prospect Theory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764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Worlds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Economist:</a:t>
            </a:r>
          </a:p>
          <a:p>
            <a:pPr marL="457200" lvl="1" indent="0">
              <a:buNone/>
            </a:pPr>
            <a:r>
              <a:rPr lang="en-US" dirty="0" smtClean="0"/>
              <a:t>“</a:t>
            </a:r>
            <a:r>
              <a:rPr lang="en-US" i="1" dirty="0" smtClean="0"/>
              <a:t>The agent of economic theory is rational, selfish, and his tastes do not change”</a:t>
            </a:r>
          </a:p>
          <a:p>
            <a:pPr marL="457200" lvl="1" indent="0">
              <a:buNone/>
            </a:pPr>
            <a:endParaRPr lang="en-US" i="1" dirty="0"/>
          </a:p>
          <a:p>
            <a:pPr marL="457200" lvl="1" indent="0">
              <a:buNone/>
            </a:pPr>
            <a:r>
              <a:rPr lang="en-US" dirty="0" smtClean="0"/>
              <a:t>“</a:t>
            </a:r>
            <a:r>
              <a:rPr lang="en-US" i="1" dirty="0" smtClean="0"/>
              <a:t>To a psychologist, it is evident that people are neither fully rational, nor completely selfish, and their tastes are anything but stable.”</a:t>
            </a:r>
          </a:p>
          <a:p>
            <a:pPr marL="457200" lvl="1" indent="0">
              <a:buNone/>
            </a:pPr>
            <a:endParaRPr lang="en-US" i="1" dirty="0"/>
          </a:p>
          <a:p>
            <a:r>
              <a:rPr lang="en-US" dirty="0" smtClean="0"/>
              <a:t>Expected Utility Theory: If you prefer and apple to a banana, then you also prefer a 10% chance to win an apple to 10% chance to win a banana</a:t>
            </a:r>
          </a:p>
        </p:txBody>
      </p:sp>
    </p:spTree>
    <p:extLst>
      <p:ext uri="{BB962C8B-B14F-4D97-AF65-F5344CB8AC3E}">
        <p14:creationId xmlns:p14="http://schemas.microsoft.com/office/powerpoint/2010/main" val="4046756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Then comes Bernoulli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dirty="0" smtClean="0"/>
              <a:t>80% chance to win $100 and 20% chance to win $10</a:t>
            </a:r>
          </a:p>
          <a:p>
            <a:pPr marL="0" indent="0">
              <a:buNone/>
            </a:pPr>
            <a:r>
              <a:rPr lang="en-US" sz="2000" dirty="0" smtClean="0"/>
              <a:t>OR A $80 note??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Depends on peoples relative wealth, so comes the concept of utility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Consider the following: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Equal chances to have 1 million or 7 million</a:t>
            </a:r>
          </a:p>
          <a:p>
            <a:pPr marL="0" indent="0">
              <a:buNone/>
            </a:pPr>
            <a:r>
              <a:rPr lang="en-US" sz="2000" dirty="0" smtClean="0"/>
              <a:t>OR 4 million with certainty??</a:t>
            </a:r>
          </a:p>
          <a:p>
            <a:pPr marL="0" indent="0">
              <a:buNone/>
            </a:pP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6126267"/>
              </p:ext>
            </p:extLst>
          </p:nvPr>
        </p:nvGraphicFramePr>
        <p:xfrm>
          <a:off x="811369" y="4340580"/>
          <a:ext cx="7572774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0694"/>
                <a:gridCol w="667503"/>
                <a:gridCol w="632977"/>
                <a:gridCol w="532562"/>
                <a:gridCol w="688434"/>
                <a:gridCol w="688434"/>
                <a:gridCol w="688434"/>
                <a:gridCol w="688434"/>
                <a:gridCol w="688434"/>
                <a:gridCol w="688434"/>
                <a:gridCol w="68843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Wealth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Utility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78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84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96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9194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with Utilities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Today, Jack and Jill each have a wealth of 5 mil</a:t>
            </a:r>
          </a:p>
          <a:p>
            <a:pPr marL="0" indent="0">
              <a:buNone/>
            </a:pPr>
            <a:r>
              <a:rPr lang="en-US" dirty="0" smtClean="0"/>
              <a:t>Yesterday, Jack had 1 mil and Jill had 9 mil</a:t>
            </a:r>
          </a:p>
          <a:p>
            <a:pPr marL="0" indent="0">
              <a:buNone/>
            </a:pPr>
            <a:r>
              <a:rPr lang="en-US" dirty="0" smtClean="0"/>
              <a:t>Do they have the same utility?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Another one:</a:t>
            </a:r>
          </a:p>
          <a:p>
            <a:pPr marL="0" indent="0">
              <a:buNone/>
            </a:pPr>
            <a:r>
              <a:rPr lang="en-US" dirty="0" smtClean="0"/>
              <a:t>The gamble: equal chances to end up owning 1 million or 4 million</a:t>
            </a:r>
          </a:p>
          <a:p>
            <a:pPr marL="0" indent="0">
              <a:buNone/>
            </a:pPr>
            <a:r>
              <a:rPr lang="en-US" dirty="0" smtClean="0"/>
              <a:t>OR The sure thing: own 2 million for sure</a:t>
            </a:r>
          </a:p>
          <a:p>
            <a:pPr marL="0" indent="0">
              <a:buNone/>
            </a:pPr>
            <a:r>
              <a:rPr lang="en-US" dirty="0" smtClean="0"/>
              <a:t>Lets say 2 players – A with current wealth of 1 million, and B with current wealth of 4 million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 where was Bernoulli wrong?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263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 as Gains and Losses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 1: Get $900 for sure OR 90% chance to get $1000?</a:t>
            </a:r>
          </a:p>
          <a:p>
            <a:r>
              <a:rPr lang="en-US" dirty="0" smtClean="0"/>
              <a:t>Problem 2: Lose $900 for sure or 90% chance to lose $1000</a:t>
            </a:r>
          </a:p>
          <a:p>
            <a:r>
              <a:rPr lang="en-US" dirty="0" smtClean="0"/>
              <a:t>Problem 3: In addition to your wealth, you are given $1000. Now choose:</a:t>
            </a:r>
          </a:p>
          <a:p>
            <a:pPr lvl="1"/>
            <a:r>
              <a:rPr lang="en-US" dirty="0" smtClean="0"/>
              <a:t>50% chance to win $1000 OR get $500 for sure</a:t>
            </a:r>
          </a:p>
          <a:p>
            <a:r>
              <a:rPr lang="en-US" dirty="0" smtClean="0"/>
              <a:t>Problem 4: In addition to you wealth, you are given $2000. Now choose:</a:t>
            </a:r>
          </a:p>
          <a:p>
            <a:pPr lvl="1"/>
            <a:r>
              <a:rPr lang="en-US" dirty="0"/>
              <a:t>50% chance to win $1000 OR get $500 for </a:t>
            </a:r>
            <a:r>
              <a:rPr lang="en-US" dirty="0" smtClean="0"/>
              <a:t>sure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106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SUM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Expected value theory focuses on the expected value of the outcome</a:t>
            </a:r>
          </a:p>
          <a:p>
            <a:r>
              <a:rPr lang="en-US" dirty="0" smtClean="0"/>
              <a:t>Utility theory only focused on a utility of the outcome</a:t>
            </a:r>
          </a:p>
          <a:p>
            <a:r>
              <a:rPr lang="en-US" dirty="0" smtClean="0"/>
              <a:t> Bernoulli’s correction was that utility depends also on the present state of wealth</a:t>
            </a:r>
          </a:p>
          <a:p>
            <a:r>
              <a:rPr lang="en-US" dirty="0" smtClean="0"/>
              <a:t>Finally, PROSPECT THEORY shows errors in Bernoulli’s corrections. It suggests:</a:t>
            </a:r>
          </a:p>
          <a:p>
            <a:pPr lvl="1"/>
            <a:r>
              <a:rPr lang="en-US" dirty="0" smtClean="0"/>
              <a:t>There is a reference point for every decision (not only todays wealth, but also what was yesterday) – A before and after effect</a:t>
            </a:r>
          </a:p>
          <a:p>
            <a:pPr lvl="1"/>
            <a:r>
              <a:rPr lang="en-US" dirty="0" smtClean="0"/>
              <a:t>From this point, we consider gains and losses</a:t>
            </a:r>
          </a:p>
          <a:p>
            <a:pPr lvl="1"/>
            <a:r>
              <a:rPr lang="en-US" dirty="0" smtClean="0"/>
              <a:t>In general people are more loss averse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276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prospect theory the end?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Consider the following:</a:t>
            </a:r>
          </a:p>
          <a:p>
            <a:pPr marL="514350" indent="-514350">
              <a:buAutoNum type="alphaUcPeriod"/>
            </a:pPr>
            <a:r>
              <a:rPr lang="en-US" dirty="0" smtClean="0"/>
              <a:t>One chance in a million to win 1 mil</a:t>
            </a:r>
          </a:p>
          <a:p>
            <a:pPr marL="514350" indent="-514350">
              <a:buAutoNum type="alphaUcPeriod"/>
            </a:pPr>
            <a:r>
              <a:rPr lang="en-US" dirty="0" smtClean="0"/>
              <a:t>90% chance to win 12 and 10% chance to win nothing</a:t>
            </a:r>
          </a:p>
          <a:p>
            <a:pPr marL="514350" indent="-514350">
              <a:buAutoNum type="alphaUcPeriod"/>
            </a:pPr>
            <a:r>
              <a:rPr lang="en-US" dirty="0" smtClean="0"/>
              <a:t>90% chance to win 1 mil and 10% to win nothing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460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143</TotalTime>
  <Words>486</Words>
  <Application>Microsoft Office PowerPoint</Application>
  <PresentationFormat>On-screen Show (4:3)</PresentationFormat>
  <Paragraphs>74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Prospect Theory</vt:lpstr>
      <vt:lpstr>Two Worlds</vt:lpstr>
      <vt:lpstr>Then comes Bernoulli</vt:lpstr>
      <vt:lpstr>Problem with Utilities</vt:lpstr>
      <vt:lpstr>Outcomes as Gains and Losses</vt:lpstr>
      <vt:lpstr>To SUM UP</vt:lpstr>
      <vt:lpstr>Is prospect theory the end?</vt:lpstr>
    </vt:vector>
  </TitlesOfParts>
  <Company>North South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Prospect Theory</dc:title>
  <dc:creator>Khan Alam</dc:creator>
  <cp:lastModifiedBy>Khan Alam</cp:lastModifiedBy>
  <cp:revision>9</cp:revision>
  <dcterms:created xsi:type="dcterms:W3CDTF">2015-02-22T17:19:42Z</dcterms:created>
  <dcterms:modified xsi:type="dcterms:W3CDTF">2015-02-22T19:43:15Z</dcterms:modified>
</cp:coreProperties>
</file>